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1"/>
  </p:sldMasterIdLst>
  <p:sldIdLst>
    <p:sldId id="256" r:id="rId2"/>
    <p:sldId id="257" r:id="rId3"/>
    <p:sldId id="268" r:id="rId4"/>
    <p:sldId id="269" r:id="rId5"/>
    <p:sldId id="270" r:id="rId6"/>
    <p:sldId id="271" r:id="rId7"/>
    <p:sldId id="272" r:id="rId8"/>
    <p:sldId id="273" r:id="rId9"/>
    <p:sldId id="275" r:id="rId10"/>
    <p:sldId id="276" r:id="rId11"/>
    <p:sldId id="277" r:id="rId12"/>
    <p:sldId id="258" r:id="rId13"/>
    <p:sldId id="259" r:id="rId14"/>
    <p:sldId id="278" r:id="rId15"/>
    <p:sldId id="26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F0F220D-8C9F-436A-815D-6E2701380E33}" type="datetimeFigureOut">
              <a:rPr lang="en-US" smtClean="0"/>
              <a:t>6/27/2024</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A6C99EEA-B260-4E6B-9054-ABD2393563EA}" type="slidenum">
              <a:rPr lang="en-US" smtClean="0"/>
              <a:t>‹#›</a:t>
            </a:fld>
            <a:endParaRPr lang="en-US"/>
          </a:p>
        </p:txBody>
      </p:sp>
    </p:spTree>
    <p:extLst>
      <p:ext uri="{BB962C8B-B14F-4D97-AF65-F5344CB8AC3E}">
        <p14:creationId xmlns:p14="http://schemas.microsoft.com/office/powerpoint/2010/main" val="1714599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F0F220D-8C9F-436A-815D-6E2701380E33}" type="datetimeFigureOut">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99EEA-B260-4E6B-9054-ABD2393563EA}" type="slidenum">
              <a:rPr lang="en-US" smtClean="0"/>
              <a:t>‹#›</a:t>
            </a:fld>
            <a:endParaRPr lang="en-US"/>
          </a:p>
        </p:txBody>
      </p:sp>
    </p:spTree>
    <p:extLst>
      <p:ext uri="{BB962C8B-B14F-4D97-AF65-F5344CB8AC3E}">
        <p14:creationId xmlns:p14="http://schemas.microsoft.com/office/powerpoint/2010/main" val="2277155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F0F220D-8C9F-436A-815D-6E2701380E33}"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99EEA-B260-4E6B-9054-ABD2393563EA}" type="slidenum">
              <a:rPr lang="en-US" smtClean="0"/>
              <a:t>‹#›</a:t>
            </a:fld>
            <a:endParaRPr lang="en-US"/>
          </a:p>
        </p:txBody>
      </p:sp>
    </p:spTree>
    <p:extLst>
      <p:ext uri="{BB962C8B-B14F-4D97-AF65-F5344CB8AC3E}">
        <p14:creationId xmlns:p14="http://schemas.microsoft.com/office/powerpoint/2010/main" val="2191201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F0F220D-8C9F-436A-815D-6E2701380E33}"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99EEA-B260-4E6B-9054-ABD2393563EA}" type="slidenum">
              <a:rPr lang="en-US" smtClean="0"/>
              <a:t>‹#›</a:t>
            </a:fld>
            <a:endParaRPr lang="en-US"/>
          </a:p>
        </p:txBody>
      </p:sp>
    </p:spTree>
    <p:extLst>
      <p:ext uri="{BB962C8B-B14F-4D97-AF65-F5344CB8AC3E}">
        <p14:creationId xmlns:p14="http://schemas.microsoft.com/office/powerpoint/2010/main" val="20023270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F0F220D-8C9F-436A-815D-6E2701380E33}"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99EEA-B260-4E6B-9054-ABD2393563EA}" type="slidenum">
              <a:rPr lang="en-US" smtClean="0"/>
              <a:t>‹#›</a:t>
            </a:fld>
            <a:endParaRPr lang="en-US"/>
          </a:p>
        </p:txBody>
      </p:sp>
    </p:spTree>
    <p:extLst>
      <p:ext uri="{BB962C8B-B14F-4D97-AF65-F5344CB8AC3E}">
        <p14:creationId xmlns:p14="http://schemas.microsoft.com/office/powerpoint/2010/main" val="30216712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F0F220D-8C9F-436A-815D-6E2701380E33}"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99EEA-B260-4E6B-9054-ABD2393563EA}" type="slidenum">
              <a:rPr lang="en-US" smtClean="0"/>
              <a:t>‹#›</a:t>
            </a:fld>
            <a:endParaRPr lang="en-US"/>
          </a:p>
        </p:txBody>
      </p:sp>
    </p:spTree>
    <p:extLst>
      <p:ext uri="{BB962C8B-B14F-4D97-AF65-F5344CB8AC3E}">
        <p14:creationId xmlns:p14="http://schemas.microsoft.com/office/powerpoint/2010/main" val="19925929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F0F220D-8C9F-436A-815D-6E2701380E33}"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99EEA-B260-4E6B-9054-ABD2393563EA}" type="slidenum">
              <a:rPr lang="en-US" smtClean="0"/>
              <a:t>‹#›</a:t>
            </a:fld>
            <a:endParaRPr lang="en-US"/>
          </a:p>
        </p:txBody>
      </p:sp>
    </p:spTree>
    <p:extLst>
      <p:ext uri="{BB962C8B-B14F-4D97-AF65-F5344CB8AC3E}">
        <p14:creationId xmlns:p14="http://schemas.microsoft.com/office/powerpoint/2010/main" val="41367663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0F220D-8C9F-436A-815D-6E2701380E33}"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99EEA-B260-4E6B-9054-ABD2393563EA}" type="slidenum">
              <a:rPr lang="en-US" smtClean="0"/>
              <a:t>‹#›</a:t>
            </a:fld>
            <a:endParaRPr lang="en-US"/>
          </a:p>
        </p:txBody>
      </p:sp>
    </p:spTree>
    <p:extLst>
      <p:ext uri="{BB962C8B-B14F-4D97-AF65-F5344CB8AC3E}">
        <p14:creationId xmlns:p14="http://schemas.microsoft.com/office/powerpoint/2010/main" val="41675005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0F220D-8C9F-436A-815D-6E2701380E33}"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99EEA-B260-4E6B-9054-ABD2393563EA}" type="slidenum">
              <a:rPr lang="en-US" smtClean="0"/>
              <a:t>‹#›</a:t>
            </a:fld>
            <a:endParaRPr lang="en-US"/>
          </a:p>
        </p:txBody>
      </p:sp>
    </p:spTree>
    <p:extLst>
      <p:ext uri="{BB962C8B-B14F-4D97-AF65-F5344CB8AC3E}">
        <p14:creationId xmlns:p14="http://schemas.microsoft.com/office/powerpoint/2010/main" val="953207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0F220D-8C9F-436A-815D-6E2701380E33}"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A6C99EEA-B260-4E6B-9054-ABD2393563EA}" type="slidenum">
              <a:rPr lang="en-US" smtClean="0"/>
              <a:t>‹#›</a:t>
            </a:fld>
            <a:endParaRPr lang="en-US"/>
          </a:p>
        </p:txBody>
      </p:sp>
    </p:spTree>
    <p:extLst>
      <p:ext uri="{BB962C8B-B14F-4D97-AF65-F5344CB8AC3E}">
        <p14:creationId xmlns:p14="http://schemas.microsoft.com/office/powerpoint/2010/main" val="2816089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F0F220D-8C9F-436A-815D-6E2701380E33}"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99EEA-B260-4E6B-9054-ABD2393563EA}" type="slidenum">
              <a:rPr lang="en-US" smtClean="0"/>
              <a:t>‹#›</a:t>
            </a:fld>
            <a:endParaRPr lang="en-US"/>
          </a:p>
        </p:txBody>
      </p:sp>
    </p:spTree>
    <p:extLst>
      <p:ext uri="{BB962C8B-B14F-4D97-AF65-F5344CB8AC3E}">
        <p14:creationId xmlns:p14="http://schemas.microsoft.com/office/powerpoint/2010/main" val="2314871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F0F220D-8C9F-436A-815D-6E2701380E33}" type="datetimeFigureOut">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99EEA-B260-4E6B-9054-ABD2393563EA}" type="slidenum">
              <a:rPr lang="en-US" smtClean="0"/>
              <a:t>‹#›</a:t>
            </a:fld>
            <a:endParaRPr lang="en-US"/>
          </a:p>
        </p:txBody>
      </p:sp>
    </p:spTree>
    <p:extLst>
      <p:ext uri="{BB962C8B-B14F-4D97-AF65-F5344CB8AC3E}">
        <p14:creationId xmlns:p14="http://schemas.microsoft.com/office/powerpoint/2010/main" val="707730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F0F220D-8C9F-436A-815D-6E2701380E33}" type="datetimeFigureOut">
              <a:rPr lang="en-US" smtClean="0"/>
              <a:t>6/27/2024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C99EEA-B260-4E6B-9054-ABD2393563EA}" type="slidenum">
              <a:rPr lang="en-US" smtClean="0"/>
              <a:t>‹#›</a:t>
            </a:fld>
            <a:endParaRPr lang="en-US"/>
          </a:p>
        </p:txBody>
      </p:sp>
    </p:spTree>
    <p:extLst>
      <p:ext uri="{BB962C8B-B14F-4D97-AF65-F5344CB8AC3E}">
        <p14:creationId xmlns:p14="http://schemas.microsoft.com/office/powerpoint/2010/main" val="3488009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F0F220D-8C9F-436A-815D-6E2701380E33}" type="datetimeFigureOut">
              <a:rPr lang="en-US" smtClean="0"/>
              <a:t>6/27/2024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C99EEA-B260-4E6B-9054-ABD2393563EA}" type="slidenum">
              <a:rPr lang="en-US" smtClean="0"/>
              <a:t>‹#›</a:t>
            </a:fld>
            <a:endParaRPr lang="en-US"/>
          </a:p>
        </p:txBody>
      </p:sp>
    </p:spTree>
    <p:extLst>
      <p:ext uri="{BB962C8B-B14F-4D97-AF65-F5344CB8AC3E}">
        <p14:creationId xmlns:p14="http://schemas.microsoft.com/office/powerpoint/2010/main" val="981762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0F220D-8C9F-436A-815D-6E2701380E33}" type="datetimeFigureOut">
              <a:rPr lang="en-US" smtClean="0"/>
              <a:t>6/27/2024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C99EEA-B260-4E6B-9054-ABD2393563EA}" type="slidenum">
              <a:rPr lang="en-US" smtClean="0"/>
              <a:t>‹#›</a:t>
            </a:fld>
            <a:endParaRPr lang="en-US"/>
          </a:p>
        </p:txBody>
      </p:sp>
    </p:spTree>
    <p:extLst>
      <p:ext uri="{BB962C8B-B14F-4D97-AF65-F5344CB8AC3E}">
        <p14:creationId xmlns:p14="http://schemas.microsoft.com/office/powerpoint/2010/main" val="2957124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F0F220D-8C9F-436A-815D-6E2701380E33}" type="datetimeFigureOut">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99EEA-B260-4E6B-9054-ABD2393563EA}" type="slidenum">
              <a:rPr lang="en-US" smtClean="0"/>
              <a:t>‹#›</a:t>
            </a:fld>
            <a:endParaRPr lang="en-US"/>
          </a:p>
        </p:txBody>
      </p:sp>
    </p:spTree>
    <p:extLst>
      <p:ext uri="{BB962C8B-B14F-4D97-AF65-F5344CB8AC3E}">
        <p14:creationId xmlns:p14="http://schemas.microsoft.com/office/powerpoint/2010/main" val="1500422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F0F220D-8C9F-436A-815D-6E2701380E33}" type="datetimeFigureOut">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99EEA-B260-4E6B-9054-ABD2393563EA}" type="slidenum">
              <a:rPr lang="en-US" smtClean="0"/>
              <a:t>‹#›</a:t>
            </a:fld>
            <a:endParaRPr lang="en-US"/>
          </a:p>
        </p:txBody>
      </p:sp>
    </p:spTree>
    <p:extLst>
      <p:ext uri="{BB962C8B-B14F-4D97-AF65-F5344CB8AC3E}">
        <p14:creationId xmlns:p14="http://schemas.microsoft.com/office/powerpoint/2010/main" val="2219325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F0F220D-8C9F-436A-815D-6E2701380E33}" type="datetimeFigureOut">
              <a:rPr lang="en-US" smtClean="0"/>
              <a:t>6/27/2024</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6C99EEA-B260-4E6B-9054-ABD2393563EA}" type="slidenum">
              <a:rPr lang="en-US" smtClean="0"/>
              <a:t>‹#›</a:t>
            </a:fld>
            <a:endParaRPr lang="en-US"/>
          </a:p>
        </p:txBody>
      </p:sp>
    </p:spTree>
    <p:extLst>
      <p:ext uri="{BB962C8B-B14F-4D97-AF65-F5344CB8AC3E}">
        <p14:creationId xmlns:p14="http://schemas.microsoft.com/office/powerpoint/2010/main" val="3511884371"/>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 id="2147483831" r:id="rId12"/>
    <p:sldLayoutId id="2147483832" r:id="rId13"/>
    <p:sldLayoutId id="2147483833" r:id="rId14"/>
    <p:sldLayoutId id="2147483834" r:id="rId15"/>
    <p:sldLayoutId id="2147483835" r:id="rId16"/>
    <p:sldLayoutId id="2147483836"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Crisis and distance learning</a:t>
            </a:r>
            <a:endParaRPr lang="en-US" dirty="0"/>
          </a:p>
        </p:txBody>
      </p:sp>
      <p:sp>
        <p:nvSpPr>
          <p:cNvPr id="3" name="Subtitle 2"/>
          <p:cNvSpPr>
            <a:spLocks noGrp="1"/>
          </p:cNvSpPr>
          <p:nvPr>
            <p:ph type="subTitle" idx="1"/>
          </p:nvPr>
        </p:nvSpPr>
        <p:spPr>
          <a:xfrm>
            <a:off x="4515377" y="3996267"/>
            <a:ext cx="7567766" cy="2626602"/>
          </a:xfrm>
        </p:spPr>
        <p:txBody>
          <a:bodyPr>
            <a:normAutofit fontScale="92500" lnSpcReduction="20000"/>
          </a:bodyPr>
          <a:lstStyle/>
          <a:p>
            <a:r>
              <a:rPr lang="en-US" dirty="0" err="1" smtClean="0"/>
              <a:t>Oikonomou</a:t>
            </a:r>
            <a:r>
              <a:rPr lang="en-US" dirty="0" smtClean="0"/>
              <a:t> Elli</a:t>
            </a:r>
          </a:p>
          <a:p>
            <a:r>
              <a:rPr lang="en-US" dirty="0" smtClean="0"/>
              <a:t>ellioikon575@gmail.com</a:t>
            </a:r>
          </a:p>
          <a:p>
            <a:endParaRPr lang="en-US" dirty="0" smtClean="0"/>
          </a:p>
          <a:p>
            <a:endParaRPr lang="en-US" dirty="0"/>
          </a:p>
          <a:p>
            <a:endParaRPr lang="en-US" dirty="0"/>
          </a:p>
          <a:p>
            <a:r>
              <a:rPr lang="en-US" dirty="0" err="1" smtClean="0"/>
              <a:t>Phd</a:t>
            </a:r>
            <a:r>
              <a:rPr lang="en-US" dirty="0" smtClean="0"/>
              <a:t> Candidate</a:t>
            </a:r>
          </a:p>
          <a:p>
            <a:r>
              <a:rPr lang="en-US" dirty="0" smtClean="0"/>
              <a:t>University of Alicante</a:t>
            </a:r>
            <a:endParaRPr lang="en-US" dirty="0"/>
          </a:p>
        </p:txBody>
      </p:sp>
    </p:spTree>
    <p:extLst>
      <p:ext uri="{BB962C8B-B14F-4D97-AF65-F5344CB8AC3E}">
        <p14:creationId xmlns:p14="http://schemas.microsoft.com/office/powerpoint/2010/main" val="27963844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By working together, policymakers, educators, and technology companies can address the challenges of distance learning during the crisis and ensure that all students have equal access to quality education, regardless of their circumstances. </a:t>
            </a:r>
            <a:endParaRPr lang="en-US" dirty="0" smtClean="0"/>
          </a:p>
          <a:p>
            <a:r>
              <a:rPr lang="en-US" dirty="0" smtClean="0"/>
              <a:t>This </a:t>
            </a:r>
            <a:r>
              <a:rPr lang="en-US" dirty="0"/>
              <a:t>collaborative effort is essential in mitigating the impact of the crisis on education and creating a more equitable learning environment for all.</a:t>
            </a:r>
          </a:p>
          <a:p>
            <a:endParaRPr lang="en-US" dirty="0"/>
          </a:p>
        </p:txBody>
      </p:sp>
    </p:spTree>
    <p:extLst>
      <p:ext uri="{BB962C8B-B14F-4D97-AF65-F5344CB8AC3E}">
        <p14:creationId xmlns:p14="http://schemas.microsoft.com/office/powerpoint/2010/main" val="1882059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Recapitulated the main points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905102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distance learning:</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endParaRPr lang="en-US" dirty="0"/>
          </a:p>
          <a:p>
            <a:pPr>
              <a:buFont typeface="Wingdings" panose="05000000000000000000" pitchFamily="2" charset="2"/>
              <a:buChar char="Ø"/>
            </a:pPr>
            <a:r>
              <a:rPr lang="en-US" dirty="0" smtClean="0"/>
              <a:t> </a:t>
            </a:r>
            <a:r>
              <a:rPr lang="en-US" dirty="0"/>
              <a:t>Flexibility: Students can study at their own pace and at a time that is convenient for them.</a:t>
            </a:r>
          </a:p>
          <a:p>
            <a:pPr>
              <a:buFont typeface="Wingdings" panose="05000000000000000000" pitchFamily="2" charset="2"/>
              <a:buChar char="Ø"/>
            </a:pPr>
            <a:r>
              <a:rPr lang="en-US" dirty="0" smtClean="0"/>
              <a:t> </a:t>
            </a:r>
            <a:r>
              <a:rPr lang="en-US" dirty="0"/>
              <a:t>Accessibility: Distance learning allows students to access education from anywhere in the world, as long as they have an internet connection.</a:t>
            </a:r>
          </a:p>
          <a:p>
            <a:pPr>
              <a:buFont typeface="Wingdings" panose="05000000000000000000" pitchFamily="2" charset="2"/>
              <a:buChar char="Ø"/>
            </a:pPr>
            <a:r>
              <a:rPr lang="en-US" dirty="0" smtClean="0"/>
              <a:t> </a:t>
            </a:r>
            <a:r>
              <a:rPr lang="en-US" dirty="0"/>
              <a:t>Cost-effective: Distance learning can be more affordable than traditional in-person education, as it eliminates the need for commuting and other associated costs.</a:t>
            </a:r>
          </a:p>
          <a:p>
            <a:pPr>
              <a:buFont typeface="Wingdings" panose="05000000000000000000" pitchFamily="2" charset="2"/>
              <a:buChar char="Ø"/>
            </a:pPr>
            <a:r>
              <a:rPr lang="en-US" dirty="0" smtClean="0"/>
              <a:t>Personalized </a:t>
            </a:r>
            <a:r>
              <a:rPr lang="en-US" dirty="0"/>
              <a:t>learning: Students can tailor their learning experience to their own needs and preferences, and can access a wide range of resources and materials.</a:t>
            </a:r>
          </a:p>
          <a:p>
            <a:pPr>
              <a:buFont typeface="Wingdings" panose="05000000000000000000" pitchFamily="2" charset="2"/>
              <a:buChar char="Ø"/>
            </a:pPr>
            <a:r>
              <a:rPr lang="en-US" dirty="0" smtClean="0"/>
              <a:t>Work-life </a:t>
            </a:r>
            <a:r>
              <a:rPr lang="en-US" dirty="0"/>
              <a:t>balance: Distance learning allows students to balance their education with work and other commitments, making it easier to pursue further education while maintaining a career.</a:t>
            </a:r>
          </a:p>
          <a:p>
            <a:endParaRPr lang="en-US" dirty="0"/>
          </a:p>
        </p:txBody>
      </p:sp>
    </p:spTree>
    <p:extLst>
      <p:ext uri="{BB962C8B-B14F-4D97-AF65-F5344CB8AC3E}">
        <p14:creationId xmlns:p14="http://schemas.microsoft.com/office/powerpoint/2010/main" val="20483522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Weaknesses of distance learning:</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a:buFont typeface="Wingdings" panose="05000000000000000000" pitchFamily="2" charset="2"/>
              <a:buChar char="Ø"/>
            </a:pPr>
            <a:r>
              <a:rPr lang="en-US" dirty="0" smtClean="0"/>
              <a:t>Lack </a:t>
            </a:r>
            <a:r>
              <a:rPr lang="en-US" dirty="0"/>
              <a:t>of face-to-face interaction: Distance learning can be isolating, as it lacks the in-person interaction and social aspects of traditional education</a:t>
            </a:r>
            <a:r>
              <a:rPr lang="en-US" dirty="0" smtClean="0"/>
              <a:t>.</a:t>
            </a:r>
          </a:p>
          <a:p>
            <a:pPr>
              <a:buFont typeface="Wingdings" panose="05000000000000000000" pitchFamily="2" charset="2"/>
              <a:buChar char="Ø"/>
            </a:pPr>
            <a:r>
              <a:rPr lang="en-US" dirty="0" smtClean="0"/>
              <a:t> </a:t>
            </a:r>
            <a:r>
              <a:rPr lang="en-US" dirty="0"/>
              <a:t>Technology issues: Technical problems and internet connectivity issues can disrupt the learning experience and hinder students' ability to access course materials and participate in online </a:t>
            </a:r>
            <a:r>
              <a:rPr lang="en-US" dirty="0" smtClean="0"/>
              <a:t>classes.</a:t>
            </a:r>
          </a:p>
          <a:p>
            <a:pPr>
              <a:buFont typeface="Wingdings" panose="05000000000000000000" pitchFamily="2" charset="2"/>
              <a:buChar char="Ø"/>
            </a:pPr>
            <a:r>
              <a:rPr lang="en-US" dirty="0" smtClean="0"/>
              <a:t>Self-discipline</a:t>
            </a:r>
            <a:r>
              <a:rPr lang="en-US" dirty="0"/>
              <a:t>: Distance learning requires a high level of self-motivation and discipline, as students must manage their own time and stay on track with their studies without the structure of a traditional classroom </a:t>
            </a:r>
            <a:r>
              <a:rPr lang="en-US" dirty="0" smtClean="0"/>
              <a:t>setting.</a:t>
            </a:r>
          </a:p>
          <a:p>
            <a:pPr>
              <a:buFont typeface="Wingdings" panose="05000000000000000000" pitchFamily="2" charset="2"/>
              <a:buChar char="Ø"/>
            </a:pPr>
            <a:r>
              <a:rPr lang="en-US" dirty="0" smtClean="0"/>
              <a:t>Limited </a:t>
            </a:r>
            <a:r>
              <a:rPr lang="en-US" dirty="0"/>
              <a:t>practical experience: Some courses may require hands-on practical experience, which can be difficult to replicate in a distance learning </a:t>
            </a:r>
            <a:r>
              <a:rPr lang="en-US" dirty="0" smtClean="0"/>
              <a:t>environment.</a:t>
            </a:r>
          </a:p>
          <a:p>
            <a:pPr>
              <a:buFont typeface="Wingdings" panose="05000000000000000000" pitchFamily="2" charset="2"/>
              <a:buChar char="Ø"/>
            </a:pPr>
            <a:r>
              <a:rPr lang="en-US" dirty="0" smtClean="0"/>
              <a:t>Quality </a:t>
            </a:r>
            <a:r>
              <a:rPr lang="en-US" dirty="0"/>
              <a:t>of education: The quality of distance learning programs can vary, and some students may feel that they receive a lower quality education compared to traditional in-person programs.</a:t>
            </a:r>
          </a:p>
          <a:p>
            <a:endParaRPr lang="en-US" dirty="0"/>
          </a:p>
        </p:txBody>
      </p:sp>
    </p:spTree>
    <p:extLst>
      <p:ext uri="{BB962C8B-B14F-4D97-AF65-F5344CB8AC3E}">
        <p14:creationId xmlns:p14="http://schemas.microsoft.com/office/powerpoint/2010/main" val="709709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dirty="0" smtClean="0"/>
              <a:t>Thank you!</a:t>
            </a:r>
            <a:endParaRPr lang="en-US" dirty="0"/>
          </a:p>
        </p:txBody>
      </p:sp>
    </p:spTree>
    <p:extLst>
      <p:ext uri="{BB962C8B-B14F-4D97-AF65-F5344CB8AC3E}">
        <p14:creationId xmlns:p14="http://schemas.microsoft.com/office/powerpoint/2010/main" val="1637638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a:t>References:</a:t>
            </a:r>
          </a:p>
          <a:p>
            <a:endParaRPr lang="en-US" dirty="0"/>
          </a:p>
          <a:p>
            <a:r>
              <a:rPr lang="en-US" dirty="0" err="1"/>
              <a:t>Borokhovski</a:t>
            </a:r>
            <a:r>
              <a:rPr lang="en-US" dirty="0"/>
              <a:t>, E., Bernard, R., Mills, E., </a:t>
            </a:r>
            <a:r>
              <a:rPr lang="en-US" dirty="0" err="1"/>
              <a:t>Abrami</a:t>
            </a:r>
            <a:r>
              <a:rPr lang="en-US" dirty="0"/>
              <a:t>, P. C., Wade, C. A., </a:t>
            </a:r>
            <a:r>
              <a:rPr lang="en-US" dirty="0" err="1"/>
              <a:t>Tamim</a:t>
            </a:r>
            <a:r>
              <a:rPr lang="en-US" dirty="0"/>
              <a:t>, R.,  &amp; </a:t>
            </a:r>
            <a:r>
              <a:rPr lang="en-US" dirty="0" err="1"/>
              <a:t>Surkes</a:t>
            </a:r>
            <a:r>
              <a:rPr lang="en-US" dirty="0"/>
              <a:t>, M. A. (2011). An extended systematic review of Canadian policy documents on e-Learning: What we’re doing and not doing. Canadian Journal of Learning and Technology/La revue </a:t>
            </a:r>
            <a:r>
              <a:rPr lang="en-US" dirty="0" err="1"/>
              <a:t>canadienne</a:t>
            </a:r>
            <a:r>
              <a:rPr lang="en-US" dirty="0"/>
              <a:t> de </a:t>
            </a:r>
            <a:r>
              <a:rPr lang="en-US" dirty="0" err="1"/>
              <a:t>l’apprentissage</a:t>
            </a:r>
            <a:r>
              <a:rPr lang="en-US" dirty="0"/>
              <a:t> et de la technologies, 37(3).</a:t>
            </a:r>
          </a:p>
          <a:p>
            <a:pPr marL="0" indent="0">
              <a:buNone/>
            </a:pPr>
            <a:r>
              <a:rPr lang="en-US" dirty="0"/>
              <a:t> </a:t>
            </a:r>
          </a:p>
          <a:p>
            <a:r>
              <a:rPr lang="en-US" dirty="0"/>
              <a:t>González‐Herrero, A., &amp; Pratt, C. B. (1996). An integrated symmetrical model for crisis-communications management. Journal of Public Relations Research, 8(2), 79-105.</a:t>
            </a:r>
          </a:p>
          <a:p>
            <a:endParaRPr lang="en-US" dirty="0"/>
          </a:p>
          <a:p>
            <a:r>
              <a:rPr lang="en-US" dirty="0"/>
              <a:t>Coombs, W. T., &amp; Holladay, S. J. (2005). An Exploratory Study of Stakeholder Emotions: Affect and Crises. The Effect of Affect in Organizational Settings, 263–280.</a:t>
            </a:r>
          </a:p>
          <a:p>
            <a:endParaRPr lang="en-US" dirty="0"/>
          </a:p>
          <a:p>
            <a:endParaRPr lang="en-US" dirty="0"/>
          </a:p>
        </p:txBody>
      </p:sp>
    </p:spTree>
    <p:extLst>
      <p:ext uri="{BB962C8B-B14F-4D97-AF65-F5344CB8AC3E}">
        <p14:creationId xmlns:p14="http://schemas.microsoft.com/office/powerpoint/2010/main" val="3435528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COVID-19 pandemic has led to a global crisis in education, with schools and universities closing their doors to prevent the spread of the virus. As a result, distance learning has become the new norm for students of all ages.</a:t>
            </a:r>
          </a:p>
          <a:p>
            <a:endParaRPr lang="en-US" dirty="0"/>
          </a:p>
        </p:txBody>
      </p:sp>
    </p:spTree>
    <p:extLst>
      <p:ext uri="{BB962C8B-B14F-4D97-AF65-F5344CB8AC3E}">
        <p14:creationId xmlns:p14="http://schemas.microsoft.com/office/powerpoint/2010/main" val="2594731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r>
              <a:rPr lang="en-US" dirty="0"/>
              <a:t>This sudden shift to online education has presented numerous challenges for both students and educators. Many students lack access to reliable internet and technology, making it difficult for them to participate in virtual classes. Additionally, the lack of face-to-face interaction with teachers and peers can lead to feelings of isolation and disengagement.</a:t>
            </a:r>
          </a:p>
          <a:p>
            <a:endParaRPr lang="en-US" dirty="0"/>
          </a:p>
        </p:txBody>
      </p:sp>
    </p:spTree>
    <p:extLst>
      <p:ext uri="{BB962C8B-B14F-4D97-AF65-F5344CB8AC3E}">
        <p14:creationId xmlns:p14="http://schemas.microsoft.com/office/powerpoint/2010/main" val="614181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Educators have also had to adapt quickly to the new reality of distance learning, learning how to effectively deliver lessons and engage students through online platforms. This has required a significant amount of time and effort, and many teachers have struggled to maintain the same level of quality in their instruction.</a:t>
            </a:r>
          </a:p>
          <a:p>
            <a:endParaRPr lang="en-US" dirty="0"/>
          </a:p>
        </p:txBody>
      </p:sp>
    </p:spTree>
    <p:extLst>
      <p:ext uri="{BB962C8B-B14F-4D97-AF65-F5344CB8AC3E}">
        <p14:creationId xmlns:p14="http://schemas.microsoft.com/office/powerpoint/2010/main" val="1260445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Furthermore, the crisis has highlighted existing inequalities in education, with students from low-income families and marginalized communities facing even greater barriers to accessing distance learning.</a:t>
            </a:r>
          </a:p>
          <a:p>
            <a:endParaRPr lang="en-US" dirty="0"/>
          </a:p>
        </p:txBody>
      </p:sp>
    </p:spTree>
    <p:extLst>
      <p:ext uri="{BB962C8B-B14F-4D97-AF65-F5344CB8AC3E}">
        <p14:creationId xmlns:p14="http://schemas.microsoft.com/office/powerpoint/2010/main" val="890901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a:t>As the crisis continues, it is essential for policymakers, educators, and technology companies to work together to address these challenges and ensure that all students have equal access to quality education, regardless of their circumstances. </a:t>
            </a:r>
            <a:endParaRPr lang="en-US" dirty="0" smtClean="0"/>
          </a:p>
          <a:p>
            <a:pPr marL="0" indent="0">
              <a:buNone/>
            </a:pPr>
            <a:endParaRPr lang="en-US" dirty="0"/>
          </a:p>
          <a:p>
            <a:pPr>
              <a:buFont typeface="Wingdings" panose="05000000000000000000" pitchFamily="2" charset="2"/>
              <a:buChar char="v"/>
            </a:pPr>
            <a:r>
              <a:rPr lang="en-US" dirty="0" smtClean="0"/>
              <a:t>This </a:t>
            </a:r>
            <a:r>
              <a:rPr lang="en-US" dirty="0"/>
              <a:t>may involve providing devices and internet access to students in need, offering additional support for educators, and developing innovative approaches to online learning.</a:t>
            </a:r>
          </a:p>
          <a:p>
            <a:endParaRPr lang="en-US" dirty="0"/>
          </a:p>
        </p:txBody>
      </p:sp>
    </p:spTree>
    <p:extLst>
      <p:ext uri="{BB962C8B-B14F-4D97-AF65-F5344CB8AC3E}">
        <p14:creationId xmlns:p14="http://schemas.microsoft.com/office/powerpoint/2010/main" val="4172920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Policymakers play a crucial role in addressing the challenges of distance learning during the crisis. They can allocate resources to provide devices and internet access to students in need, as well as support educators in developing effective online teaching methods. </a:t>
            </a:r>
            <a:endParaRPr lang="en-US" dirty="0" smtClean="0"/>
          </a:p>
          <a:p>
            <a:r>
              <a:rPr lang="en-US" dirty="0" smtClean="0"/>
              <a:t>Additionally</a:t>
            </a:r>
            <a:r>
              <a:rPr lang="en-US" dirty="0"/>
              <a:t>, policymakers can work to bridge the digital divide by investing in infrastructure and technology that will ensure equal access to quality education for all students.</a:t>
            </a:r>
          </a:p>
          <a:p>
            <a:endParaRPr lang="en-US" dirty="0"/>
          </a:p>
        </p:txBody>
      </p:sp>
    </p:spTree>
    <p:extLst>
      <p:ext uri="{BB962C8B-B14F-4D97-AF65-F5344CB8AC3E}">
        <p14:creationId xmlns:p14="http://schemas.microsoft.com/office/powerpoint/2010/main" val="3566641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Educators also have a significant responsibility in adapting to distance learning. They can collaborate with policymakers and technology companies to develop innovative approaches to online education, create engaging and interactive virtual lessons, and provide additional support to students who may be struggling with the transition to remote learning.</a:t>
            </a:r>
          </a:p>
          <a:p>
            <a:endParaRPr lang="en-US" dirty="0"/>
          </a:p>
        </p:txBody>
      </p:sp>
    </p:spTree>
    <p:extLst>
      <p:ext uri="{BB962C8B-B14F-4D97-AF65-F5344CB8AC3E}">
        <p14:creationId xmlns:p14="http://schemas.microsoft.com/office/powerpoint/2010/main" val="3563890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Technology companies can contribute by providing educational platforms and tools that are accessible, user-friendly, and tailored to the needs of both students and educators. They can also offer technical support and resources to ensure that all students have the necessary technology and connectivity to participate in distance learning.</a:t>
            </a:r>
          </a:p>
          <a:p>
            <a:endParaRPr lang="en-US" dirty="0"/>
          </a:p>
        </p:txBody>
      </p:sp>
    </p:spTree>
    <p:extLst>
      <p:ext uri="{BB962C8B-B14F-4D97-AF65-F5344CB8AC3E}">
        <p14:creationId xmlns:p14="http://schemas.microsoft.com/office/powerpoint/2010/main" val="31254221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TM03457496[[fn=Parallax]]</Template>
  <TotalTime>31</TotalTime>
  <Words>864</Words>
  <Application>Microsoft Office PowerPoint</Application>
  <PresentationFormat>Widescreen</PresentationFormat>
  <Paragraphs>44</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Corbel</vt:lpstr>
      <vt:lpstr>Wingdings</vt:lpstr>
      <vt:lpstr>Parallax</vt:lpstr>
      <vt:lpstr>Crisis and distance learning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Recapitulated the main points</vt:lpstr>
      <vt:lpstr>Benefits of distance learning: </vt:lpstr>
      <vt:lpstr>Weaknesses of distance learning: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Crisis and distance learning</dc:title>
  <dc:creator>Brelock</dc:creator>
  <cp:lastModifiedBy>Brelock</cp:lastModifiedBy>
  <cp:revision>6</cp:revision>
  <dcterms:created xsi:type="dcterms:W3CDTF">2024-06-27T08:29:25Z</dcterms:created>
  <dcterms:modified xsi:type="dcterms:W3CDTF">2024-06-27T09:01:09Z</dcterms:modified>
</cp:coreProperties>
</file>